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312" r:id="rId5"/>
    <p:sldId id="259" r:id="rId6"/>
    <p:sldId id="313" r:id="rId7"/>
    <p:sldId id="314" r:id="rId8"/>
    <p:sldId id="316" r:id="rId9"/>
    <p:sldId id="317" r:id="rId10"/>
    <p:sldId id="315" r:id="rId11"/>
    <p:sldId id="318" r:id="rId12"/>
    <p:sldId id="319" r:id="rId13"/>
    <p:sldId id="262" r:id="rId14"/>
    <p:sldId id="320" r:id="rId15"/>
    <p:sldId id="321" r:id="rId16"/>
    <p:sldId id="322" r:id="rId17"/>
    <p:sldId id="267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微软雅黑" panose="020B0503020204020204" pitchFamily="34" charset="-122"/>
      <p:regular r:id="rId24"/>
      <p:bold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3097" initials="1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93C"/>
    <a:srgbClr val="FFFFFF"/>
    <a:srgbClr val="900000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56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303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9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347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536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73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942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9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22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522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69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1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prisma-statement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10"/>
          <p:cNvSpPr>
            <a:spLocks noChangeArrowheads="1"/>
          </p:cNvSpPr>
          <p:nvPr/>
        </p:nvSpPr>
        <p:spPr bwMode="auto">
          <a:xfrm>
            <a:off x="3181350" y="5021580"/>
            <a:ext cx="57810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4000" b="1" dirty="0">
                <a:latin typeface="+mj-ea"/>
                <a:ea typeface="+mj-ea"/>
              </a:rPr>
              <a:t>组会汇报</a:t>
            </a:r>
            <a:endParaRPr lang="zh-CN" altLang="zh-CN" sz="4000" dirty="0">
              <a:latin typeface="+mj-ea"/>
              <a:ea typeface="+mj-ea"/>
            </a:endParaRPr>
          </a:p>
        </p:txBody>
      </p:sp>
      <p:sp>
        <p:nvSpPr>
          <p:cNvPr id="3076" name="文本框 11"/>
          <p:cNvSpPr>
            <a:spLocks noChangeArrowheads="1"/>
          </p:cNvSpPr>
          <p:nvPr/>
        </p:nvSpPr>
        <p:spPr bwMode="auto">
          <a:xfrm>
            <a:off x="2814987" y="5943595"/>
            <a:ext cx="6486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汇报人：邢庆君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	</a:t>
            </a: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指导老师：沈燕飞 教授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077" name="直接连接符 13"/>
          <p:cNvSpPr>
            <a:spLocks noChangeShapeType="1"/>
          </p:cNvSpPr>
          <p:nvPr/>
        </p:nvSpPr>
        <p:spPr bwMode="auto">
          <a:xfrm>
            <a:off x="2087701" y="5834884"/>
            <a:ext cx="8016598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078" name="椭圆 21"/>
          <p:cNvSpPr>
            <a:spLocks noChangeArrowheads="1"/>
          </p:cNvSpPr>
          <p:nvPr/>
        </p:nvSpPr>
        <p:spPr bwMode="auto">
          <a:xfrm>
            <a:off x="5385198" y="3293269"/>
            <a:ext cx="1365143" cy="142160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 descr="D:\1北体\新闻中心\WechatIMG13.jpegWechatIMG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3967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5538132" y="3778875"/>
            <a:ext cx="1115735" cy="103290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 descr="D:\1北体\新闻中心\校徽.jpg校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29875" y="3893810"/>
            <a:ext cx="932241" cy="911225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4CB7091-01A2-4E49-A944-B5CEB40A7D7E}"/>
              </a:ext>
            </a:extLst>
          </p:cNvPr>
          <p:cNvSpPr/>
          <p:nvPr/>
        </p:nvSpPr>
        <p:spPr>
          <a:xfrm>
            <a:off x="8014020" y="3556000"/>
            <a:ext cx="1568130" cy="18224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30FDDE-EB5F-41C4-85FA-14E9205068E2}"/>
              </a:ext>
            </a:extLst>
          </p:cNvPr>
          <p:cNvSpPr/>
          <p:nvPr/>
        </p:nvSpPr>
        <p:spPr>
          <a:xfrm>
            <a:off x="9587858" y="3556000"/>
            <a:ext cx="1568130" cy="182245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10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Meta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检索文献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43BF38F-CB4D-449A-816C-CDAFFC4F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 r="10292"/>
          <a:stretch/>
        </p:blipFill>
        <p:spPr>
          <a:xfrm>
            <a:off x="0" y="1175026"/>
            <a:ext cx="1923562" cy="4442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4DAEF4-6C14-4325-A6B1-56EB13FAE4FD}"/>
              </a:ext>
            </a:extLst>
          </p:cNvPr>
          <p:cNvSpPr txBox="1"/>
          <p:nvPr/>
        </p:nvSpPr>
        <p:spPr>
          <a:xfrm>
            <a:off x="2460625" y="1175026"/>
            <a:ext cx="934402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</a:rPr>
              <a:t>video</a:t>
            </a:r>
            <a:r>
              <a:rPr lang="en-US" altLang="zh-CN" sz="1600" dirty="0"/>
              <a:t>-based </a:t>
            </a:r>
            <a:r>
              <a:rPr lang="en-US" altLang="zh-CN" sz="1600" dirty="0">
                <a:solidFill>
                  <a:srgbClr val="FF0000"/>
                </a:solidFill>
              </a:rPr>
              <a:t>action quality assessment models </a:t>
            </a:r>
            <a:r>
              <a:rPr lang="en-US" altLang="zh-CN" sz="1600" dirty="0"/>
              <a:t>in </a:t>
            </a:r>
            <a:r>
              <a:rPr lang="en-US" altLang="zh-CN" sz="1600" dirty="0">
                <a:solidFill>
                  <a:srgbClr val="00B0F0"/>
                </a:solidFill>
              </a:rPr>
              <a:t>physical rehabilitation</a:t>
            </a:r>
            <a:r>
              <a:rPr lang="en-US" altLang="zh-CN" sz="1600" dirty="0"/>
              <a:t>: a systematic review and meta-analysis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672789-680C-46B0-893E-B30981974E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85" y="2141804"/>
            <a:ext cx="1929742" cy="36712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64BFEA-BE3D-4C56-9120-F0D49D470F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05" y="1908949"/>
            <a:ext cx="6006362" cy="41369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5BD60D-0C9F-4DC0-9458-E735C506A647}"/>
              </a:ext>
            </a:extLst>
          </p:cNvPr>
          <p:cNvSpPr txBox="1"/>
          <p:nvPr/>
        </p:nvSpPr>
        <p:spPr>
          <a:xfrm>
            <a:off x="5281836" y="3860800"/>
            <a:ext cx="1090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PICOS</a:t>
            </a:r>
            <a:r>
              <a:rPr lang="zh-CN" altLang="en-US" sz="1600" dirty="0">
                <a:solidFill>
                  <a:srgbClr val="FF0000"/>
                </a:solidFill>
              </a:rPr>
              <a:t>原则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B6A2BF-1B23-4FFD-A1F7-BA60D81C4BAC}"/>
              </a:ext>
            </a:extLst>
          </p:cNvPr>
          <p:cNvSpPr txBox="1"/>
          <p:nvPr/>
        </p:nvSpPr>
        <p:spPr>
          <a:xfrm>
            <a:off x="8884314" y="507067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主题词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8CDB93-167E-42D8-B038-EA51A14A550B}"/>
              </a:ext>
            </a:extLst>
          </p:cNvPr>
          <p:cNvSpPr txBox="1"/>
          <p:nvPr/>
        </p:nvSpPr>
        <p:spPr>
          <a:xfrm>
            <a:off x="10483592" y="507067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自由词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257673-97F1-4208-A1F2-7DB5D771F6CC}"/>
              </a:ext>
            </a:extLst>
          </p:cNvPr>
          <p:cNvSpPr txBox="1"/>
          <p:nvPr/>
        </p:nvSpPr>
        <p:spPr>
          <a:xfrm>
            <a:off x="6779706" y="322896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2D6CEB-D8F8-42DE-9A9E-50DB155D2E4E}"/>
              </a:ext>
            </a:extLst>
          </p:cNvPr>
          <p:cNvSpPr txBox="1"/>
          <p:nvPr/>
        </p:nvSpPr>
        <p:spPr>
          <a:xfrm>
            <a:off x="6749249" y="507261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7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11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Meta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检索文献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43BF38F-CB4D-449A-816C-CDAFFC4F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 r="10292"/>
          <a:stretch/>
        </p:blipFill>
        <p:spPr>
          <a:xfrm>
            <a:off x="0" y="1175026"/>
            <a:ext cx="1923562" cy="4442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4DAEF4-6C14-4325-A6B1-56EB13FAE4FD}"/>
              </a:ext>
            </a:extLst>
          </p:cNvPr>
          <p:cNvSpPr txBox="1"/>
          <p:nvPr/>
        </p:nvSpPr>
        <p:spPr>
          <a:xfrm>
            <a:off x="2460625" y="1175026"/>
            <a:ext cx="934402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</a:rPr>
              <a:t>video</a:t>
            </a:r>
            <a:r>
              <a:rPr lang="en-US" altLang="zh-CN" sz="1600" dirty="0"/>
              <a:t>-based </a:t>
            </a:r>
            <a:r>
              <a:rPr lang="en-US" altLang="zh-CN" sz="1600" dirty="0">
                <a:solidFill>
                  <a:srgbClr val="FF0000"/>
                </a:solidFill>
              </a:rPr>
              <a:t>action quality assessment models </a:t>
            </a:r>
            <a:r>
              <a:rPr lang="en-US" altLang="zh-CN" sz="1600" dirty="0"/>
              <a:t>in </a:t>
            </a:r>
            <a:r>
              <a:rPr lang="en-US" altLang="zh-CN" sz="1600" dirty="0">
                <a:solidFill>
                  <a:srgbClr val="00B0F0"/>
                </a:solidFill>
              </a:rPr>
              <a:t>physical rehabilitation</a:t>
            </a:r>
            <a:r>
              <a:rPr lang="en-US" altLang="zh-CN" sz="1600" dirty="0"/>
              <a:t>: a systematic review and meta-analysis</a:t>
            </a:r>
            <a:endParaRPr lang="zh-CN" altLang="en-US" sz="16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321BF01-33BF-4532-92C9-49EC4E90339E}"/>
              </a:ext>
            </a:extLst>
          </p:cNvPr>
          <p:cNvGrpSpPr/>
          <p:nvPr/>
        </p:nvGrpSpPr>
        <p:grpSpPr>
          <a:xfrm>
            <a:off x="2624783" y="2595976"/>
            <a:ext cx="2027657" cy="3671216"/>
            <a:chOff x="2788285" y="2141804"/>
            <a:chExt cx="2027657" cy="367121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5D9C963-6CA7-41C0-9E0F-2C9AF68F1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285" y="2141804"/>
              <a:ext cx="1929742" cy="367121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9854259-543E-405C-AD0D-A9A0D5F4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111" y="2364176"/>
              <a:ext cx="195831" cy="19583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8D50DC5C-967D-49EA-9DC4-D7DD46B1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111" y="2684463"/>
              <a:ext cx="195831" cy="19583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67A4B56-6EFD-419D-A05F-0FBF2E80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110" y="4742007"/>
              <a:ext cx="195831" cy="195831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3CE5E7A-A029-47D7-94A4-89BC66B83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8713" y="3577866"/>
            <a:ext cx="6100433" cy="22454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BDDBA32-8F68-429A-A97E-1DBA20A4CFA0}"/>
              </a:ext>
            </a:extLst>
          </p:cNvPr>
          <p:cNvSpPr txBox="1"/>
          <p:nvPr/>
        </p:nvSpPr>
        <p:spPr>
          <a:xfrm>
            <a:off x="2460625" y="1909132"/>
            <a:ext cx="446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bilibili</a:t>
            </a:r>
            <a:r>
              <a:rPr lang="zh-CN" altLang="en-US" dirty="0"/>
              <a:t>搜索：</a:t>
            </a:r>
            <a:r>
              <a:rPr lang="en-US" altLang="zh-CN" dirty="0"/>
              <a:t>Meta</a:t>
            </a:r>
            <a:r>
              <a:rPr lang="zh-CN" altLang="en-US" dirty="0"/>
              <a:t>分析文献检索 </a:t>
            </a:r>
            <a:r>
              <a:rPr lang="en-US" altLang="zh-CN"/>
              <a:t>+ </a:t>
            </a:r>
            <a:r>
              <a:rPr lang="zh-CN" altLang="en-US"/>
              <a:t>数据库</a:t>
            </a:r>
            <a:r>
              <a:rPr lang="zh-CN" altLang="en-US" dirty="0"/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266735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12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Meta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下一步工作（检索、筛查）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43BF38F-CB4D-449A-816C-CDAFFC4F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 r="10292"/>
          <a:stretch/>
        </p:blipFill>
        <p:spPr>
          <a:xfrm>
            <a:off x="0" y="1175026"/>
            <a:ext cx="1923562" cy="4442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4DAEF4-6C14-4325-A6B1-56EB13FAE4FD}"/>
              </a:ext>
            </a:extLst>
          </p:cNvPr>
          <p:cNvSpPr txBox="1"/>
          <p:nvPr/>
        </p:nvSpPr>
        <p:spPr>
          <a:xfrm>
            <a:off x="2460625" y="1175026"/>
            <a:ext cx="934402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B050"/>
                </a:solidFill>
              </a:rPr>
              <a:t>video</a:t>
            </a:r>
            <a:r>
              <a:rPr lang="en-US" altLang="zh-CN" sz="1600" dirty="0"/>
              <a:t>-based </a:t>
            </a:r>
            <a:r>
              <a:rPr lang="en-US" altLang="zh-CN" sz="1600" dirty="0">
                <a:solidFill>
                  <a:srgbClr val="FF0000"/>
                </a:solidFill>
              </a:rPr>
              <a:t>action quality assessment models </a:t>
            </a:r>
            <a:r>
              <a:rPr lang="en-US" altLang="zh-CN" sz="1600" dirty="0"/>
              <a:t>in </a:t>
            </a:r>
            <a:r>
              <a:rPr lang="en-US" altLang="zh-CN" sz="1600" dirty="0">
                <a:solidFill>
                  <a:srgbClr val="00B0F0"/>
                </a:solidFill>
              </a:rPr>
              <a:t>physical rehabilitation</a:t>
            </a:r>
            <a:r>
              <a:rPr lang="en-US" altLang="zh-CN" sz="1600" dirty="0"/>
              <a:t>: a systematic review and meta-analysis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3EE6758-03AD-4C56-A25F-FF6DA6500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081" y="1758241"/>
            <a:ext cx="3488531" cy="352876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08FD602-5AE6-4CE8-B30A-45AE0328E9C7}"/>
              </a:ext>
            </a:extLst>
          </p:cNvPr>
          <p:cNvSpPr txBox="1"/>
          <p:nvPr/>
        </p:nvSpPr>
        <p:spPr>
          <a:xfrm>
            <a:off x="2659634" y="5277347"/>
            <a:ext cx="8647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来源：</a:t>
            </a:r>
            <a:r>
              <a:rPr lang="en-US" altLang="zh-CN" sz="1600" dirty="0">
                <a:hlinkClick r:id="rId7"/>
              </a:rPr>
              <a:t>PRISMA</a:t>
            </a:r>
            <a:r>
              <a:rPr lang="zh-CN" altLang="en-US" sz="1600" dirty="0">
                <a:hlinkClick r:id="rId7"/>
              </a:rPr>
              <a:t>官网</a:t>
            </a:r>
            <a:endParaRPr lang="en-US" altLang="zh-CN" sz="1600" dirty="0"/>
          </a:p>
          <a:p>
            <a:pPr indent="457200"/>
            <a:r>
              <a:rPr lang="zh-CN" altLang="en-US" sz="1600" dirty="0"/>
              <a:t>（首选报告项目指南，</a:t>
            </a:r>
            <a:r>
              <a:rPr lang="en-US" altLang="zh-CN" sz="1600" dirty="0"/>
              <a:t>Preferred Reporting Items for Systematic Reviews and Meta-Analyses</a:t>
            </a:r>
            <a:r>
              <a:rPr lang="zh-CN" altLang="en-US" sz="16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0515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370FB8A-4F0C-4E89-BE0A-CC722F97440D}"/>
              </a:ext>
            </a:extLst>
          </p:cNvPr>
          <p:cNvGrpSpPr/>
          <p:nvPr/>
        </p:nvGrpSpPr>
        <p:grpSpPr>
          <a:xfrm>
            <a:off x="942975" y="1718295"/>
            <a:ext cx="10525125" cy="3153410"/>
            <a:chOff x="1666875" y="1718295"/>
            <a:chExt cx="10525125" cy="3153410"/>
          </a:xfrm>
        </p:grpSpPr>
        <p:sp>
          <p:nvSpPr>
            <p:cNvPr id="5" name="文本框 4"/>
            <p:cNvSpPr txBox="1"/>
            <p:nvPr/>
          </p:nvSpPr>
          <p:spPr>
            <a:xfrm>
              <a:off x="1666875" y="1718295"/>
              <a:ext cx="4205521" cy="315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02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607352" y="2390883"/>
              <a:ext cx="6584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动作质量评估系统原型</a:t>
              </a:r>
              <a:endPara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4037" y="3241650"/>
              <a:ext cx="4663440" cy="108000"/>
              <a:chOff x="3649980" y="3375660"/>
              <a:chExt cx="4663440" cy="108000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3733800" y="3429660"/>
                <a:ext cx="4495800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3649980" y="3375660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205420" y="3375660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 useBgFill="1">
          <p:nvSpPr>
            <p:cNvPr id="16" name="文本框 15"/>
            <p:cNvSpPr txBox="1"/>
            <p:nvPr/>
          </p:nvSpPr>
          <p:spPr>
            <a:xfrm>
              <a:off x="1995286" y="2960372"/>
              <a:ext cx="3230339" cy="645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TWO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14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动作质量评估系统原型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B68EA3-34C2-4EB3-BDEE-CE49B5C82B19}"/>
              </a:ext>
            </a:extLst>
          </p:cNvPr>
          <p:cNvGrpSpPr/>
          <p:nvPr/>
        </p:nvGrpSpPr>
        <p:grpSpPr>
          <a:xfrm>
            <a:off x="1889711" y="1428478"/>
            <a:ext cx="7540039" cy="4534089"/>
            <a:chOff x="1889711" y="1428478"/>
            <a:chExt cx="7540039" cy="453408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66F1DCD-0F6A-4D09-AB28-AE063E745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9711" y="1428478"/>
              <a:ext cx="7540039" cy="4534089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4D4BE11-F651-4AA0-A25C-3E509EC50AD5}"/>
                </a:ext>
              </a:extLst>
            </p:cNvPr>
            <p:cNvSpPr/>
            <p:nvPr/>
          </p:nvSpPr>
          <p:spPr>
            <a:xfrm>
              <a:off x="7246620" y="1428478"/>
              <a:ext cx="2183130" cy="320067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2678F5D-FAFB-416C-B6A5-EBDCCAD0ECE2}"/>
                </a:ext>
              </a:extLst>
            </p:cNvPr>
            <p:cNvSpPr/>
            <p:nvPr/>
          </p:nvSpPr>
          <p:spPr>
            <a:xfrm>
              <a:off x="3556000" y="1428478"/>
              <a:ext cx="3690620" cy="320067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790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15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动作质量评估系统原型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75854B7-0736-42C0-8326-4E38DADC0141}"/>
              </a:ext>
            </a:extLst>
          </p:cNvPr>
          <p:cNvSpPr txBox="1"/>
          <p:nvPr/>
        </p:nvSpPr>
        <p:spPr>
          <a:xfrm>
            <a:off x="3963974" y="3167390"/>
            <a:ext cx="426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切换到</a:t>
            </a:r>
            <a:r>
              <a:rPr lang="en-US" altLang="zh-CN" sz="2800" dirty="0"/>
              <a:t>Axure</a:t>
            </a:r>
            <a:r>
              <a:rPr lang="zh-CN" altLang="en-US" sz="2800" dirty="0"/>
              <a:t>原型展示一下</a:t>
            </a:r>
          </a:p>
        </p:txBody>
      </p:sp>
    </p:spTree>
    <p:extLst>
      <p:ext uri="{BB962C8B-B14F-4D97-AF65-F5344CB8AC3E}">
        <p14:creationId xmlns:p14="http://schemas.microsoft.com/office/powerpoint/2010/main" val="270690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16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产品原型工具使用经验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D3F6358-A771-41B0-9964-30E9FD70D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85" y="1482565"/>
            <a:ext cx="6352802" cy="4136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4A68DD-EE16-4305-A62D-5CFBE982011D}"/>
              </a:ext>
            </a:extLst>
          </p:cNvPr>
          <p:cNvSpPr txBox="1"/>
          <p:nvPr/>
        </p:nvSpPr>
        <p:spPr>
          <a:xfrm>
            <a:off x="6547460" y="2989456"/>
            <a:ext cx="3268395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原型页面数量少，推荐墨刀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原型页面数量多，更推荐</a:t>
            </a:r>
            <a:r>
              <a:rPr lang="en-US" altLang="zh-CN" dirty="0"/>
              <a:t>Axure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802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10"/>
          <p:cNvSpPr>
            <a:spLocks noChangeArrowheads="1"/>
          </p:cNvSpPr>
          <p:nvPr/>
        </p:nvSpPr>
        <p:spPr bwMode="auto">
          <a:xfrm>
            <a:off x="2087701" y="5021845"/>
            <a:ext cx="80165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3600" b="1" dirty="0">
                <a:latin typeface="+mj-ea"/>
                <a:ea typeface="+mj-ea"/>
              </a:rPr>
              <a:t>感谢</a:t>
            </a:r>
            <a:r>
              <a:rPr lang="zh-CN" altLang="en-US" sz="3600" b="1" dirty="0">
                <a:latin typeface="+mj-ea"/>
                <a:ea typeface="+mj-ea"/>
              </a:rPr>
              <a:t>聆听</a:t>
            </a:r>
            <a:endParaRPr lang="zh-CN" altLang="zh-CN" sz="3600" b="1" dirty="0">
              <a:latin typeface="+mj-ea"/>
              <a:ea typeface="+mj-ea"/>
            </a:endParaRPr>
          </a:p>
        </p:txBody>
      </p:sp>
      <p:sp>
        <p:nvSpPr>
          <p:cNvPr id="3077" name="直接连接符 13"/>
          <p:cNvSpPr>
            <a:spLocks noChangeShapeType="1"/>
          </p:cNvSpPr>
          <p:nvPr/>
        </p:nvSpPr>
        <p:spPr bwMode="auto">
          <a:xfrm flipV="1">
            <a:off x="4288155" y="5767705"/>
            <a:ext cx="3540760" cy="127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078" name="椭圆 21"/>
          <p:cNvSpPr>
            <a:spLocks noChangeArrowheads="1"/>
          </p:cNvSpPr>
          <p:nvPr/>
        </p:nvSpPr>
        <p:spPr bwMode="auto">
          <a:xfrm>
            <a:off x="5385198" y="3293269"/>
            <a:ext cx="1365143" cy="142160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 descr="D:\1北体\新闻中心\WechatIMG13.jpegWechatIMG13"/>
          <p:cNvPicPr>
            <a:picLocks noChangeAspect="1"/>
          </p:cNvPicPr>
          <p:nvPr/>
        </p:nvPicPr>
        <p:blipFill>
          <a:blip r:embed="rId3"/>
          <a:srcRect t="21804" b="11041"/>
          <a:stretch>
            <a:fillRect/>
          </a:stretch>
        </p:blipFill>
        <p:spPr>
          <a:xfrm>
            <a:off x="0" y="0"/>
            <a:ext cx="12192000" cy="43967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5538132" y="3778875"/>
            <a:ext cx="1115735" cy="103290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 descr="D:\1北体\新闻中心\校徽.jpg校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29875" y="3893810"/>
            <a:ext cx="932241" cy="911225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rot="10800000" flipH="1">
            <a:off x="0" y="0"/>
            <a:ext cx="3711575" cy="68592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38C527-61F0-4833-8CC8-F3CCE7560602}"/>
              </a:ext>
            </a:extLst>
          </p:cNvPr>
          <p:cNvGrpSpPr/>
          <p:nvPr/>
        </p:nvGrpSpPr>
        <p:grpSpPr>
          <a:xfrm>
            <a:off x="4578093" y="2210290"/>
            <a:ext cx="6888193" cy="828000"/>
            <a:chOff x="4578093" y="1981690"/>
            <a:chExt cx="6888193" cy="828000"/>
          </a:xfrm>
        </p:grpSpPr>
        <p:grpSp>
          <p:nvGrpSpPr>
            <p:cNvPr id="3" name="组合 2"/>
            <p:cNvGrpSpPr/>
            <p:nvPr/>
          </p:nvGrpSpPr>
          <p:grpSpPr>
            <a:xfrm>
              <a:off x="4578093" y="1981690"/>
              <a:ext cx="828000" cy="828000"/>
              <a:chOff x="1827149" y="1625954"/>
              <a:chExt cx="828000" cy="828000"/>
            </a:xfrm>
          </p:grpSpPr>
          <p:sp>
            <p:nvSpPr>
              <p:cNvPr id="9" name="椭圆 8"/>
              <p:cNvSpPr>
                <a:spLocks noChangeAspect="1"/>
              </p:cNvSpPr>
              <p:nvPr/>
            </p:nvSpPr>
            <p:spPr>
              <a:xfrm>
                <a:off x="1827149" y="1625954"/>
                <a:ext cx="828000" cy="828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DC25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904142" y="1782985"/>
                <a:ext cx="67401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5945939" y="2162307"/>
              <a:ext cx="5520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Meta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分析进展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481AEF2-72BB-4A60-88D0-7D80FA60DFB1}"/>
              </a:ext>
            </a:extLst>
          </p:cNvPr>
          <p:cNvGrpSpPr/>
          <p:nvPr/>
        </p:nvGrpSpPr>
        <p:grpSpPr>
          <a:xfrm>
            <a:off x="4578093" y="4091681"/>
            <a:ext cx="5781096" cy="828000"/>
            <a:chOff x="4578093" y="4396481"/>
            <a:chExt cx="5781096" cy="828000"/>
          </a:xfrm>
        </p:grpSpPr>
        <p:grpSp>
          <p:nvGrpSpPr>
            <p:cNvPr id="7" name="组合 6"/>
            <p:cNvGrpSpPr/>
            <p:nvPr/>
          </p:nvGrpSpPr>
          <p:grpSpPr>
            <a:xfrm>
              <a:off x="4578093" y="4396481"/>
              <a:ext cx="828000" cy="828000"/>
              <a:chOff x="2984793" y="4046659"/>
              <a:chExt cx="828000" cy="828000"/>
            </a:xfrm>
          </p:grpSpPr>
          <p:sp>
            <p:nvSpPr>
              <p:cNvPr id="11" name="椭圆 10"/>
              <p:cNvSpPr>
                <a:spLocks noChangeAspect="1"/>
              </p:cNvSpPr>
              <p:nvPr/>
            </p:nvSpPr>
            <p:spPr>
              <a:xfrm>
                <a:off x="2984793" y="4046659"/>
                <a:ext cx="828000" cy="828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DC25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061786" y="4199049"/>
                <a:ext cx="67401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5945940" y="4572184"/>
              <a:ext cx="44132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动作质量评估系统原型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495425" y="244080"/>
            <a:ext cx="420552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940" y="146685"/>
            <a:ext cx="984250" cy="847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0160" y="2059305"/>
            <a:ext cx="368427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目</a:t>
            </a:r>
          </a:p>
          <a:p>
            <a:pPr algn="ctr"/>
            <a:endParaRPr lang="zh-CN" altLang="en-US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6971AAE-1E3B-4CB3-94EA-949E9F0C2109}"/>
              </a:ext>
            </a:extLst>
          </p:cNvPr>
          <p:cNvGrpSpPr/>
          <p:nvPr/>
        </p:nvGrpSpPr>
        <p:grpSpPr>
          <a:xfrm>
            <a:off x="943200" y="1880220"/>
            <a:ext cx="10867800" cy="3153410"/>
            <a:chOff x="1524000" y="1880220"/>
            <a:chExt cx="10867800" cy="3153410"/>
          </a:xfrm>
        </p:grpSpPr>
        <p:sp>
          <p:nvSpPr>
            <p:cNvPr id="5" name="文本框 4"/>
            <p:cNvSpPr txBox="1"/>
            <p:nvPr/>
          </p:nvSpPr>
          <p:spPr>
            <a:xfrm>
              <a:off x="1524000" y="1880220"/>
              <a:ext cx="4205521" cy="315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38470" y="2552700"/>
              <a:ext cx="6853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Meta</a:t>
              </a: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分析进展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411162" y="3403575"/>
              <a:ext cx="4663440" cy="108000"/>
              <a:chOff x="3649980" y="3375660"/>
              <a:chExt cx="4663440" cy="108000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3733800" y="3429660"/>
                <a:ext cx="4495800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3649980" y="3375660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205420" y="3375660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 useBgFill="1">
          <p:nvSpPr>
            <p:cNvPr id="16" name="文本框 15"/>
            <p:cNvSpPr txBox="1"/>
            <p:nvPr/>
          </p:nvSpPr>
          <p:spPr>
            <a:xfrm>
              <a:off x="1852411" y="3017522"/>
              <a:ext cx="3230339" cy="645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ONE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4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Meta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当前进展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8612BBF-1E21-41B5-9B06-A1B4813EA8BB}"/>
              </a:ext>
            </a:extLst>
          </p:cNvPr>
          <p:cNvGrpSpPr/>
          <p:nvPr/>
        </p:nvGrpSpPr>
        <p:grpSpPr>
          <a:xfrm>
            <a:off x="766263" y="1096216"/>
            <a:ext cx="8570914" cy="6199934"/>
            <a:chOff x="766263" y="658066"/>
            <a:chExt cx="8570914" cy="619993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E121F4D-CC0E-4E7A-900C-CCB2519A8BC0}"/>
                </a:ext>
              </a:extLst>
            </p:cNvPr>
            <p:cNvGrpSpPr/>
            <p:nvPr/>
          </p:nvGrpSpPr>
          <p:grpSpPr>
            <a:xfrm>
              <a:off x="766263" y="658066"/>
              <a:ext cx="6101262" cy="6199934"/>
              <a:chOff x="766263" y="658066"/>
              <a:chExt cx="6101262" cy="6199934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26021CD2-9279-408A-BE07-B6888B010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0292"/>
              <a:stretch/>
            </p:blipFill>
            <p:spPr>
              <a:xfrm>
                <a:off x="766263" y="658066"/>
                <a:ext cx="6088562" cy="6199934"/>
              </a:xfrm>
              <a:prstGeom prst="rect">
                <a:avLst/>
              </a:prstGeom>
            </p:spPr>
          </p:pic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A192AB57-EC9B-43D5-BE8C-106CBD26C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2895" y="1601101"/>
                <a:ext cx="0" cy="337236"/>
              </a:xfrm>
              <a:prstGeom prst="straightConnector1">
                <a:avLst/>
              </a:prstGeom>
              <a:ln>
                <a:solidFill>
                  <a:srgbClr val="17193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CA84DBB8-9815-40F6-9FED-355B17138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000" y="2403132"/>
                <a:ext cx="0" cy="337236"/>
              </a:xfrm>
              <a:prstGeom prst="straightConnector1">
                <a:avLst/>
              </a:prstGeom>
              <a:ln>
                <a:solidFill>
                  <a:srgbClr val="17193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980ED51C-5573-438D-B2EE-FFD902B77F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000" y="3185729"/>
                <a:ext cx="0" cy="337236"/>
              </a:xfrm>
              <a:prstGeom prst="straightConnector1">
                <a:avLst/>
              </a:prstGeom>
              <a:ln>
                <a:solidFill>
                  <a:srgbClr val="17193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C546EB2A-645E-42A8-AE66-AB7B8D30A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000" y="3995096"/>
                <a:ext cx="0" cy="337236"/>
              </a:xfrm>
              <a:prstGeom prst="straightConnector1">
                <a:avLst/>
              </a:prstGeom>
              <a:ln>
                <a:solidFill>
                  <a:srgbClr val="17193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C2381E2-CBCD-4E89-B48B-0DF1DF291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000" y="4792105"/>
                <a:ext cx="0" cy="337236"/>
              </a:xfrm>
              <a:prstGeom prst="straightConnector1">
                <a:avLst/>
              </a:prstGeom>
              <a:ln>
                <a:solidFill>
                  <a:srgbClr val="17193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DEF4175D-C160-4132-A0F5-02141CF60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000" y="5582694"/>
                <a:ext cx="0" cy="337236"/>
              </a:xfrm>
              <a:prstGeom prst="straightConnector1">
                <a:avLst/>
              </a:prstGeom>
              <a:ln>
                <a:solidFill>
                  <a:srgbClr val="17193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连接符: 肘形 18">
                <a:extLst>
                  <a:ext uri="{FF2B5EF4-FFF2-40B4-BE49-F238E27FC236}">
                    <a16:creationId xmlns:a16="http://schemas.microsoft.com/office/drawing/2014/main" id="{77E6C5CB-5D33-4780-84AC-2DCC5C44C6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4825" y="2171363"/>
                <a:ext cx="12700" cy="3184655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17193C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对话气泡: 椭圆形 4">
              <a:extLst>
                <a:ext uri="{FF2B5EF4-FFF2-40B4-BE49-F238E27FC236}">
                  <a16:creationId xmlns:a16="http://schemas.microsoft.com/office/drawing/2014/main" id="{F6DFC004-F085-43E0-919A-EED24B155DA1}"/>
                </a:ext>
              </a:extLst>
            </p:cNvPr>
            <p:cNvSpPr/>
            <p:nvPr/>
          </p:nvSpPr>
          <p:spPr>
            <a:xfrm>
              <a:off x="3019425" y="953355"/>
              <a:ext cx="5591175" cy="1664042"/>
            </a:xfrm>
            <a:prstGeom prst="wedgeEllipseCallout">
              <a:avLst>
                <a:gd name="adj1" fmla="val 38441"/>
                <a:gd name="adj2" fmla="val 67079"/>
              </a:avLst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C9332AE-FEC1-4805-8612-09D942922F1F}"/>
                </a:ext>
              </a:extLst>
            </p:cNvPr>
            <p:cNvSpPr txBox="1"/>
            <p:nvPr/>
          </p:nvSpPr>
          <p:spPr>
            <a:xfrm>
              <a:off x="7998349" y="280936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当前的进度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38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5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Meta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选题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43BF38F-CB4D-449A-816C-CDAFFC4F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 r="10292"/>
          <a:stretch/>
        </p:blipFill>
        <p:spPr>
          <a:xfrm>
            <a:off x="0" y="1175026"/>
            <a:ext cx="1923562" cy="4442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4DAEF4-6C14-4325-A6B1-56EB13FAE4FD}"/>
              </a:ext>
            </a:extLst>
          </p:cNvPr>
          <p:cNvSpPr txBox="1"/>
          <p:nvPr/>
        </p:nvSpPr>
        <p:spPr>
          <a:xfrm>
            <a:off x="2505075" y="1752300"/>
            <a:ext cx="884872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video</a:t>
            </a:r>
            <a:r>
              <a:rPr lang="en-US" altLang="zh-CN" dirty="0"/>
              <a:t>-based </a:t>
            </a:r>
            <a:r>
              <a:rPr lang="en-US" altLang="zh-CN" dirty="0">
                <a:solidFill>
                  <a:srgbClr val="FF0000"/>
                </a:solidFill>
              </a:rPr>
              <a:t>action quality assessment models </a:t>
            </a:r>
            <a:r>
              <a:rPr lang="en-US" altLang="zh-CN" dirty="0"/>
              <a:t>in </a:t>
            </a:r>
            <a:r>
              <a:rPr lang="en-US" altLang="zh-CN" dirty="0">
                <a:solidFill>
                  <a:srgbClr val="00B0F0"/>
                </a:solidFill>
              </a:rPr>
              <a:t>physical rehabilitation</a:t>
            </a:r>
            <a:r>
              <a:rPr lang="en-US" altLang="zh-CN" dirty="0"/>
              <a:t>: a systematic review and meta-analysis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CEFC692-9DA2-4157-971C-7156B89E6B6A}"/>
              </a:ext>
            </a:extLst>
          </p:cNvPr>
          <p:cNvSpPr txBox="1"/>
          <p:nvPr/>
        </p:nvSpPr>
        <p:spPr>
          <a:xfrm>
            <a:off x="2505075" y="1287429"/>
            <a:ext cx="92392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题目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FABFCA-5DA5-4926-9BFF-5F87A3094B27}"/>
              </a:ext>
            </a:extLst>
          </p:cNvPr>
          <p:cNvSpPr txBox="1"/>
          <p:nvPr/>
        </p:nvSpPr>
        <p:spPr>
          <a:xfrm>
            <a:off x="2505075" y="3188796"/>
            <a:ext cx="2268570" cy="1027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之前阅读的文献积累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相似文献的检索、浏览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与导师、同学的交流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6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Meta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选题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04DAEF4-6C14-4325-A6B1-56EB13FAE4FD}"/>
              </a:ext>
            </a:extLst>
          </p:cNvPr>
          <p:cNvSpPr txBox="1"/>
          <p:nvPr/>
        </p:nvSpPr>
        <p:spPr>
          <a:xfrm>
            <a:off x="2505075" y="1752300"/>
            <a:ext cx="884872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video</a:t>
            </a:r>
            <a:r>
              <a:rPr lang="en-US" altLang="zh-CN" dirty="0"/>
              <a:t>-based </a:t>
            </a:r>
            <a:r>
              <a:rPr lang="en-US" altLang="zh-CN" dirty="0">
                <a:solidFill>
                  <a:srgbClr val="FF0000"/>
                </a:solidFill>
              </a:rPr>
              <a:t>action quality assessment models </a:t>
            </a:r>
            <a:r>
              <a:rPr lang="en-US" altLang="zh-CN" dirty="0"/>
              <a:t>in </a:t>
            </a:r>
            <a:r>
              <a:rPr lang="en-US" altLang="zh-CN" dirty="0">
                <a:solidFill>
                  <a:srgbClr val="00B0F0"/>
                </a:solidFill>
              </a:rPr>
              <a:t>physical rehabilitation</a:t>
            </a:r>
            <a:r>
              <a:rPr lang="en-US" altLang="zh-CN" dirty="0"/>
              <a:t>: a systematic review and meta-analysis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CEFC692-9DA2-4157-971C-7156B89E6B6A}"/>
              </a:ext>
            </a:extLst>
          </p:cNvPr>
          <p:cNvSpPr txBox="1"/>
          <p:nvPr/>
        </p:nvSpPr>
        <p:spPr>
          <a:xfrm>
            <a:off x="2505075" y="1287429"/>
            <a:ext cx="92392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题目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7F67FC-269D-4E70-ADA6-7F468C6B4747}"/>
              </a:ext>
            </a:extLst>
          </p:cNvPr>
          <p:cNvGrpSpPr/>
          <p:nvPr/>
        </p:nvGrpSpPr>
        <p:grpSpPr>
          <a:xfrm>
            <a:off x="5567395" y="2483268"/>
            <a:ext cx="8371674" cy="3760159"/>
            <a:chOff x="5286606" y="2345252"/>
            <a:chExt cx="8371674" cy="376015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9058754-44EE-4F90-AF8F-3453F00B3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606" y="2345252"/>
              <a:ext cx="8371674" cy="3760159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121B605-0DBD-429E-8CA9-BBC30710774B}"/>
                </a:ext>
              </a:extLst>
            </p:cNvPr>
            <p:cNvSpPr/>
            <p:nvPr/>
          </p:nvSpPr>
          <p:spPr>
            <a:xfrm>
              <a:off x="5340582" y="2474106"/>
              <a:ext cx="1698394" cy="200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BC42359-3D7B-4C02-9960-316D8AACD638}"/>
                </a:ext>
              </a:extLst>
            </p:cNvPr>
            <p:cNvSpPr/>
            <p:nvPr/>
          </p:nvSpPr>
          <p:spPr>
            <a:xfrm>
              <a:off x="5340582" y="2761523"/>
              <a:ext cx="1698394" cy="154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41AD2597-35DA-4595-8835-54D02C19AA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" y="2495602"/>
            <a:ext cx="5226050" cy="37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7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Meta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选题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43BF38F-CB4D-449A-816C-CDAFFC4F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 r="10292"/>
          <a:stretch/>
        </p:blipFill>
        <p:spPr>
          <a:xfrm>
            <a:off x="0" y="1175026"/>
            <a:ext cx="1923562" cy="4442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4DAEF4-6C14-4325-A6B1-56EB13FAE4FD}"/>
              </a:ext>
            </a:extLst>
          </p:cNvPr>
          <p:cNvSpPr txBox="1"/>
          <p:nvPr/>
        </p:nvSpPr>
        <p:spPr>
          <a:xfrm>
            <a:off x="2505075" y="1752300"/>
            <a:ext cx="884872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video</a:t>
            </a:r>
            <a:r>
              <a:rPr lang="en-US" altLang="zh-CN" dirty="0"/>
              <a:t>-based </a:t>
            </a:r>
            <a:r>
              <a:rPr lang="en-US" altLang="zh-CN" dirty="0">
                <a:solidFill>
                  <a:srgbClr val="FF0000"/>
                </a:solidFill>
              </a:rPr>
              <a:t>action quality assessment models </a:t>
            </a:r>
            <a:r>
              <a:rPr lang="en-US" altLang="zh-CN" dirty="0"/>
              <a:t>in </a:t>
            </a:r>
            <a:r>
              <a:rPr lang="en-US" altLang="zh-CN" dirty="0">
                <a:solidFill>
                  <a:srgbClr val="00B0F0"/>
                </a:solidFill>
              </a:rPr>
              <a:t>physical rehabilitation</a:t>
            </a:r>
            <a:r>
              <a:rPr lang="en-US" altLang="zh-CN" dirty="0"/>
              <a:t>: a systematic review and meta-analysis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CEFC692-9DA2-4157-971C-7156B89E6B6A}"/>
              </a:ext>
            </a:extLst>
          </p:cNvPr>
          <p:cNvSpPr txBox="1"/>
          <p:nvPr/>
        </p:nvSpPr>
        <p:spPr>
          <a:xfrm>
            <a:off x="2505075" y="1287429"/>
            <a:ext cx="92392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题目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EC39BE-8A89-467F-A65A-4450E4B866DC}"/>
              </a:ext>
            </a:extLst>
          </p:cNvPr>
          <p:cNvGrpSpPr/>
          <p:nvPr/>
        </p:nvGrpSpPr>
        <p:grpSpPr>
          <a:xfrm>
            <a:off x="2587322" y="2909583"/>
            <a:ext cx="2857749" cy="1218864"/>
            <a:chOff x="2587322" y="2920201"/>
            <a:chExt cx="2857749" cy="121886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6A06169-AB36-44E4-8F69-B8B30047D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7322" y="2920201"/>
              <a:ext cx="919144" cy="121886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6BD2C7F-709D-4BB7-9B43-7F130B2B5C83}"/>
                </a:ext>
              </a:extLst>
            </p:cNvPr>
            <p:cNvSpPr txBox="1"/>
            <p:nvPr/>
          </p:nvSpPr>
          <p:spPr>
            <a:xfrm>
              <a:off x="3639769" y="3090090"/>
              <a:ext cx="1805302" cy="87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/>
                <a:t>Sports Medicine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IF</a:t>
              </a:r>
              <a:r>
                <a:rPr lang="zh-CN" altLang="en-US" dirty="0"/>
                <a:t>：</a:t>
              </a:r>
              <a:r>
                <a:rPr lang="en-US" altLang="zh-CN" dirty="0"/>
                <a:t>9.8(2023) Q1</a:t>
              </a:r>
              <a:endParaRPr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D7629C1-F594-40EE-8EF4-D01AF2F50075}"/>
              </a:ext>
            </a:extLst>
          </p:cNvPr>
          <p:cNvGrpSpPr/>
          <p:nvPr/>
        </p:nvGrpSpPr>
        <p:grpSpPr>
          <a:xfrm>
            <a:off x="6746930" y="2909584"/>
            <a:ext cx="4552479" cy="1218862"/>
            <a:chOff x="6746930" y="2898966"/>
            <a:chExt cx="4552479" cy="12188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3C232C-785E-43B2-B5AA-F9F9D93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46930" y="2898966"/>
              <a:ext cx="2314293" cy="1218862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F275055-472C-403E-9A09-18D1911B35F9}"/>
                </a:ext>
              </a:extLst>
            </p:cNvPr>
            <p:cNvSpPr txBox="1"/>
            <p:nvPr/>
          </p:nvSpPr>
          <p:spPr>
            <a:xfrm>
              <a:off x="9205566" y="3068854"/>
              <a:ext cx="2093843" cy="87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/>
                <a:t>Br J Sports Medicine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IF</a:t>
              </a:r>
              <a:r>
                <a:rPr lang="zh-CN" altLang="en-US" dirty="0"/>
                <a:t>：</a:t>
              </a:r>
              <a:r>
                <a:rPr lang="en-US" altLang="zh-CN" dirty="0"/>
                <a:t>18.4(2023) Q1</a:t>
              </a:r>
              <a:endParaRPr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95534E0-0FE6-4F49-B8DB-279310986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930" y="4127197"/>
            <a:ext cx="4815703" cy="6019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668B24-D1DA-4003-A9CC-8446EE76C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7322" y="4127197"/>
            <a:ext cx="3765033" cy="76210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AB2F76F-C6CD-4FB0-82EA-1A0720709280}"/>
              </a:ext>
            </a:extLst>
          </p:cNvPr>
          <p:cNvSpPr txBox="1"/>
          <p:nvPr/>
        </p:nvSpPr>
        <p:spPr>
          <a:xfrm>
            <a:off x="6746930" y="4983783"/>
            <a:ext cx="2466124" cy="1027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9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审稿周期更长</a:t>
            </a:r>
            <a:endParaRPr lang="en-US" altLang="zh-CN" sz="1400" dirty="0"/>
          </a:p>
          <a:p>
            <a:pPr indent="-9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Meta</a:t>
            </a:r>
            <a:r>
              <a:rPr lang="zh-CN" altLang="en-US" sz="1400" dirty="0"/>
              <a:t>分析类文章数量更少</a:t>
            </a:r>
            <a:endParaRPr lang="en-US" altLang="zh-CN" sz="1400" dirty="0"/>
          </a:p>
          <a:p>
            <a:pPr indent="-9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Meta</a:t>
            </a:r>
            <a:r>
              <a:rPr lang="zh-CN" altLang="en-US" sz="1400" dirty="0"/>
              <a:t>分析类文章格式更严谨</a:t>
            </a:r>
          </a:p>
        </p:txBody>
      </p:sp>
    </p:spTree>
    <p:extLst>
      <p:ext uri="{BB962C8B-B14F-4D97-AF65-F5344CB8AC3E}">
        <p14:creationId xmlns:p14="http://schemas.microsoft.com/office/powerpoint/2010/main" val="238422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8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Meta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选题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43BF38F-CB4D-449A-816C-CDAFFC4F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 r="10292"/>
          <a:stretch/>
        </p:blipFill>
        <p:spPr>
          <a:xfrm>
            <a:off x="0" y="1175026"/>
            <a:ext cx="1923562" cy="4442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4DAEF4-6C14-4325-A6B1-56EB13FAE4FD}"/>
              </a:ext>
            </a:extLst>
          </p:cNvPr>
          <p:cNvSpPr txBox="1"/>
          <p:nvPr/>
        </p:nvSpPr>
        <p:spPr>
          <a:xfrm>
            <a:off x="2505075" y="1752300"/>
            <a:ext cx="884872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video</a:t>
            </a:r>
            <a:r>
              <a:rPr lang="en-US" altLang="zh-CN" dirty="0"/>
              <a:t>-based </a:t>
            </a:r>
            <a:r>
              <a:rPr lang="en-US" altLang="zh-CN" dirty="0">
                <a:solidFill>
                  <a:srgbClr val="FF0000"/>
                </a:solidFill>
              </a:rPr>
              <a:t>action quality assessment models </a:t>
            </a:r>
            <a:r>
              <a:rPr lang="en-US" altLang="zh-CN" dirty="0"/>
              <a:t>in </a:t>
            </a:r>
            <a:r>
              <a:rPr lang="en-US" altLang="zh-CN" dirty="0">
                <a:solidFill>
                  <a:srgbClr val="00B0F0"/>
                </a:solidFill>
              </a:rPr>
              <a:t>physical rehabilitation</a:t>
            </a:r>
            <a:r>
              <a:rPr lang="en-US" altLang="zh-CN" dirty="0"/>
              <a:t>: a systematic review and meta-analysis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CEFC692-9DA2-4157-971C-7156B89E6B6A}"/>
              </a:ext>
            </a:extLst>
          </p:cNvPr>
          <p:cNvSpPr txBox="1"/>
          <p:nvPr/>
        </p:nvSpPr>
        <p:spPr>
          <a:xfrm>
            <a:off x="2505075" y="1287429"/>
            <a:ext cx="92392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题目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472084-AEB9-4E14-B90F-B5AEEE638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54" y="2632669"/>
            <a:ext cx="5351145" cy="2974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361DBF-78A7-4AD8-BCE1-4D789F4A2279}"/>
              </a:ext>
            </a:extLst>
          </p:cNvPr>
          <p:cNvSpPr txBox="1"/>
          <p:nvPr/>
        </p:nvSpPr>
        <p:spPr>
          <a:xfrm>
            <a:off x="5298875" y="5607574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文献随时间发表情况可视化</a:t>
            </a:r>
          </a:p>
        </p:txBody>
      </p:sp>
    </p:spTree>
    <p:extLst>
      <p:ext uri="{BB962C8B-B14F-4D97-AF65-F5344CB8AC3E}">
        <p14:creationId xmlns:p14="http://schemas.microsoft.com/office/powerpoint/2010/main" val="322300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9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8481132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Meta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研究注册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543BF38F-CB4D-449A-816C-CDAFFC4F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 r="10292"/>
          <a:stretch/>
        </p:blipFill>
        <p:spPr>
          <a:xfrm>
            <a:off x="0" y="1175026"/>
            <a:ext cx="1923562" cy="44423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0912B2-2294-4F7B-BB59-3802FF86B562}"/>
              </a:ext>
            </a:extLst>
          </p:cNvPr>
          <p:cNvSpPr txBox="1"/>
          <p:nvPr/>
        </p:nvSpPr>
        <p:spPr>
          <a:xfrm>
            <a:off x="2147571" y="1175026"/>
            <a:ext cx="4626610" cy="264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研究注册</a:t>
            </a:r>
            <a:endParaRPr lang="en-US" altLang="zh-CN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注册系统</a:t>
            </a:r>
            <a:endParaRPr lang="en-US" altLang="zh-CN" sz="14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/>
              <a:t>Cochrane</a:t>
            </a:r>
            <a:r>
              <a:rPr lang="zh-CN" altLang="en-US" sz="1400" dirty="0"/>
              <a:t>注册</a:t>
            </a:r>
            <a:endParaRPr lang="en-US" altLang="zh-CN" sz="14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B050"/>
                </a:solidFill>
              </a:rPr>
              <a:t>PROSPERO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为什么要注册</a:t>
            </a:r>
            <a:endParaRPr lang="en-US" altLang="zh-CN" sz="14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避免不必要的重复</a:t>
            </a:r>
            <a:endParaRPr lang="en-US" altLang="zh-CN" sz="14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增加研究的透明性</a:t>
            </a:r>
            <a:endParaRPr lang="en-US" altLang="zh-CN" sz="14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帮助自己完善</a:t>
            </a:r>
            <a:r>
              <a:rPr lang="en-US" altLang="zh-CN" sz="1400" dirty="0"/>
              <a:t>Meta</a:t>
            </a:r>
            <a:r>
              <a:rPr lang="zh-CN" altLang="en-US" sz="1400" dirty="0"/>
              <a:t>分析的全流程细节部分</a:t>
            </a:r>
            <a:endParaRPr lang="en-US" altLang="zh-CN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1E356B-F978-4F15-8398-39F0B3E4D3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551"/>
          <a:stretch/>
        </p:blipFill>
        <p:spPr>
          <a:xfrm>
            <a:off x="6774181" y="3351678"/>
            <a:ext cx="5398366" cy="7963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57561BF-B099-474A-9E7F-229E5C1369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707"/>
          <a:stretch/>
        </p:blipFill>
        <p:spPr>
          <a:xfrm>
            <a:off x="6796461" y="4334872"/>
            <a:ext cx="5353806" cy="18906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52F964-701C-4001-8F2C-915B5F45E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0059" y="1148491"/>
            <a:ext cx="4626610" cy="1765172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78EC088A-91DA-4436-A1A5-FA0ABEAD26D6}"/>
              </a:ext>
            </a:extLst>
          </p:cNvPr>
          <p:cNvSpPr/>
          <p:nvPr/>
        </p:nvSpPr>
        <p:spPr>
          <a:xfrm rot="19211819">
            <a:off x="9109929" y="4179114"/>
            <a:ext cx="386239" cy="68580"/>
          </a:xfrm>
          <a:custGeom>
            <a:avLst/>
            <a:gdLst>
              <a:gd name="connsiteX0" fmla="*/ 0 w 838200"/>
              <a:gd name="connsiteY0" fmla="*/ 34290 h 137160"/>
              <a:gd name="connsiteX1" fmla="*/ 769620 w 838200"/>
              <a:gd name="connsiteY1" fmla="*/ 34290 h 137160"/>
              <a:gd name="connsiteX2" fmla="*/ 769620 w 838200"/>
              <a:gd name="connsiteY2" fmla="*/ 0 h 137160"/>
              <a:gd name="connsiteX3" fmla="*/ 838200 w 838200"/>
              <a:gd name="connsiteY3" fmla="*/ 68580 h 137160"/>
              <a:gd name="connsiteX4" fmla="*/ 769620 w 838200"/>
              <a:gd name="connsiteY4" fmla="*/ 137160 h 137160"/>
              <a:gd name="connsiteX5" fmla="*/ 769620 w 838200"/>
              <a:gd name="connsiteY5" fmla="*/ 102870 h 137160"/>
              <a:gd name="connsiteX6" fmla="*/ 0 w 838200"/>
              <a:gd name="connsiteY6" fmla="*/ 102870 h 137160"/>
              <a:gd name="connsiteX7" fmla="*/ 0 w 838200"/>
              <a:gd name="connsiteY7" fmla="*/ 34290 h 137160"/>
              <a:gd name="connsiteX0" fmla="*/ 7144 w 838200"/>
              <a:gd name="connsiteY0" fmla="*/ 70009 h 137160"/>
              <a:gd name="connsiteX1" fmla="*/ 769620 w 838200"/>
              <a:gd name="connsiteY1" fmla="*/ 34290 h 137160"/>
              <a:gd name="connsiteX2" fmla="*/ 769620 w 838200"/>
              <a:gd name="connsiteY2" fmla="*/ 0 h 137160"/>
              <a:gd name="connsiteX3" fmla="*/ 838200 w 838200"/>
              <a:gd name="connsiteY3" fmla="*/ 68580 h 137160"/>
              <a:gd name="connsiteX4" fmla="*/ 769620 w 838200"/>
              <a:gd name="connsiteY4" fmla="*/ 137160 h 137160"/>
              <a:gd name="connsiteX5" fmla="*/ 769620 w 838200"/>
              <a:gd name="connsiteY5" fmla="*/ 102870 h 137160"/>
              <a:gd name="connsiteX6" fmla="*/ 0 w 838200"/>
              <a:gd name="connsiteY6" fmla="*/ 102870 h 137160"/>
              <a:gd name="connsiteX7" fmla="*/ 7144 w 838200"/>
              <a:gd name="connsiteY7" fmla="*/ 70009 h 137160"/>
              <a:gd name="connsiteX0" fmla="*/ 0 w 831056"/>
              <a:gd name="connsiteY0" fmla="*/ 70009 h 137160"/>
              <a:gd name="connsiteX1" fmla="*/ 762476 w 831056"/>
              <a:gd name="connsiteY1" fmla="*/ 34290 h 137160"/>
              <a:gd name="connsiteX2" fmla="*/ 762476 w 831056"/>
              <a:gd name="connsiteY2" fmla="*/ 0 h 137160"/>
              <a:gd name="connsiteX3" fmla="*/ 831056 w 831056"/>
              <a:gd name="connsiteY3" fmla="*/ 68580 h 137160"/>
              <a:gd name="connsiteX4" fmla="*/ 762476 w 831056"/>
              <a:gd name="connsiteY4" fmla="*/ 137160 h 137160"/>
              <a:gd name="connsiteX5" fmla="*/ 762476 w 831056"/>
              <a:gd name="connsiteY5" fmla="*/ 102870 h 137160"/>
              <a:gd name="connsiteX6" fmla="*/ 4762 w 831056"/>
              <a:gd name="connsiteY6" fmla="*/ 74295 h 137160"/>
              <a:gd name="connsiteX7" fmla="*/ 0 w 831056"/>
              <a:gd name="connsiteY7" fmla="*/ 70009 h 137160"/>
              <a:gd name="connsiteX0" fmla="*/ 40482 w 826294"/>
              <a:gd name="connsiteY0" fmla="*/ 0 h 195739"/>
              <a:gd name="connsiteX1" fmla="*/ 757714 w 826294"/>
              <a:gd name="connsiteY1" fmla="*/ 92869 h 195739"/>
              <a:gd name="connsiteX2" fmla="*/ 757714 w 826294"/>
              <a:gd name="connsiteY2" fmla="*/ 58579 h 195739"/>
              <a:gd name="connsiteX3" fmla="*/ 826294 w 826294"/>
              <a:gd name="connsiteY3" fmla="*/ 127159 h 195739"/>
              <a:gd name="connsiteX4" fmla="*/ 757714 w 826294"/>
              <a:gd name="connsiteY4" fmla="*/ 195739 h 195739"/>
              <a:gd name="connsiteX5" fmla="*/ 757714 w 826294"/>
              <a:gd name="connsiteY5" fmla="*/ 161449 h 195739"/>
              <a:gd name="connsiteX6" fmla="*/ 0 w 826294"/>
              <a:gd name="connsiteY6" fmla="*/ 132874 h 195739"/>
              <a:gd name="connsiteX7" fmla="*/ 40482 w 826294"/>
              <a:gd name="connsiteY7" fmla="*/ 0 h 195739"/>
              <a:gd name="connsiteX0" fmla="*/ 28576 w 814388"/>
              <a:gd name="connsiteY0" fmla="*/ 0 h 213837"/>
              <a:gd name="connsiteX1" fmla="*/ 745808 w 814388"/>
              <a:gd name="connsiteY1" fmla="*/ 92869 h 213837"/>
              <a:gd name="connsiteX2" fmla="*/ 745808 w 814388"/>
              <a:gd name="connsiteY2" fmla="*/ 58579 h 213837"/>
              <a:gd name="connsiteX3" fmla="*/ 814388 w 814388"/>
              <a:gd name="connsiteY3" fmla="*/ 127159 h 213837"/>
              <a:gd name="connsiteX4" fmla="*/ 745808 w 814388"/>
              <a:gd name="connsiteY4" fmla="*/ 195739 h 213837"/>
              <a:gd name="connsiteX5" fmla="*/ 745808 w 814388"/>
              <a:gd name="connsiteY5" fmla="*/ 161449 h 213837"/>
              <a:gd name="connsiteX6" fmla="*/ 0 w 814388"/>
              <a:gd name="connsiteY6" fmla="*/ 213837 h 213837"/>
              <a:gd name="connsiteX7" fmla="*/ 28576 w 814388"/>
              <a:gd name="connsiteY7" fmla="*/ 0 h 213837"/>
              <a:gd name="connsiteX0" fmla="*/ 0 w 826293"/>
              <a:gd name="connsiteY0" fmla="*/ 67627 h 155258"/>
              <a:gd name="connsiteX1" fmla="*/ 757713 w 826293"/>
              <a:gd name="connsiteY1" fmla="*/ 34290 h 155258"/>
              <a:gd name="connsiteX2" fmla="*/ 757713 w 826293"/>
              <a:gd name="connsiteY2" fmla="*/ 0 h 155258"/>
              <a:gd name="connsiteX3" fmla="*/ 826293 w 826293"/>
              <a:gd name="connsiteY3" fmla="*/ 68580 h 155258"/>
              <a:gd name="connsiteX4" fmla="*/ 757713 w 826293"/>
              <a:gd name="connsiteY4" fmla="*/ 137160 h 155258"/>
              <a:gd name="connsiteX5" fmla="*/ 757713 w 826293"/>
              <a:gd name="connsiteY5" fmla="*/ 102870 h 155258"/>
              <a:gd name="connsiteX6" fmla="*/ 11905 w 826293"/>
              <a:gd name="connsiteY6" fmla="*/ 155258 h 155258"/>
              <a:gd name="connsiteX7" fmla="*/ 0 w 826293"/>
              <a:gd name="connsiteY7" fmla="*/ 67627 h 155258"/>
              <a:gd name="connsiteX0" fmla="*/ 14288 w 840581"/>
              <a:gd name="connsiteY0" fmla="*/ 67627 h 137160"/>
              <a:gd name="connsiteX1" fmla="*/ 772001 w 840581"/>
              <a:gd name="connsiteY1" fmla="*/ 34290 h 137160"/>
              <a:gd name="connsiteX2" fmla="*/ 772001 w 840581"/>
              <a:gd name="connsiteY2" fmla="*/ 0 h 137160"/>
              <a:gd name="connsiteX3" fmla="*/ 840581 w 840581"/>
              <a:gd name="connsiteY3" fmla="*/ 68580 h 137160"/>
              <a:gd name="connsiteX4" fmla="*/ 772001 w 840581"/>
              <a:gd name="connsiteY4" fmla="*/ 137160 h 137160"/>
              <a:gd name="connsiteX5" fmla="*/ 772001 w 840581"/>
              <a:gd name="connsiteY5" fmla="*/ 102870 h 137160"/>
              <a:gd name="connsiteX6" fmla="*/ 0 w 840581"/>
              <a:gd name="connsiteY6" fmla="*/ 74296 h 137160"/>
              <a:gd name="connsiteX7" fmla="*/ 14288 w 840581"/>
              <a:gd name="connsiteY7" fmla="*/ 67627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581" h="137160">
                <a:moveTo>
                  <a:pt x="14288" y="67627"/>
                </a:moveTo>
                <a:lnTo>
                  <a:pt x="772001" y="34290"/>
                </a:lnTo>
                <a:lnTo>
                  <a:pt x="772001" y="0"/>
                </a:lnTo>
                <a:lnTo>
                  <a:pt x="840581" y="68580"/>
                </a:lnTo>
                <a:lnTo>
                  <a:pt x="772001" y="137160"/>
                </a:lnTo>
                <a:lnTo>
                  <a:pt x="772001" y="102870"/>
                </a:lnTo>
                <a:lnTo>
                  <a:pt x="0" y="74296"/>
                </a:lnTo>
                <a:lnTo>
                  <a:pt x="14288" y="67627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14">
            <a:extLst>
              <a:ext uri="{FF2B5EF4-FFF2-40B4-BE49-F238E27FC236}">
                <a16:creationId xmlns:a16="http://schemas.microsoft.com/office/drawing/2014/main" id="{5D51BF02-7489-4235-88D8-BFF7112818C4}"/>
              </a:ext>
            </a:extLst>
          </p:cNvPr>
          <p:cNvSpPr/>
          <p:nvPr/>
        </p:nvSpPr>
        <p:spPr>
          <a:xfrm rot="19211819">
            <a:off x="6524656" y="5639045"/>
            <a:ext cx="386239" cy="68580"/>
          </a:xfrm>
          <a:custGeom>
            <a:avLst/>
            <a:gdLst>
              <a:gd name="connsiteX0" fmla="*/ 0 w 838200"/>
              <a:gd name="connsiteY0" fmla="*/ 34290 h 137160"/>
              <a:gd name="connsiteX1" fmla="*/ 769620 w 838200"/>
              <a:gd name="connsiteY1" fmla="*/ 34290 h 137160"/>
              <a:gd name="connsiteX2" fmla="*/ 769620 w 838200"/>
              <a:gd name="connsiteY2" fmla="*/ 0 h 137160"/>
              <a:gd name="connsiteX3" fmla="*/ 838200 w 838200"/>
              <a:gd name="connsiteY3" fmla="*/ 68580 h 137160"/>
              <a:gd name="connsiteX4" fmla="*/ 769620 w 838200"/>
              <a:gd name="connsiteY4" fmla="*/ 137160 h 137160"/>
              <a:gd name="connsiteX5" fmla="*/ 769620 w 838200"/>
              <a:gd name="connsiteY5" fmla="*/ 102870 h 137160"/>
              <a:gd name="connsiteX6" fmla="*/ 0 w 838200"/>
              <a:gd name="connsiteY6" fmla="*/ 102870 h 137160"/>
              <a:gd name="connsiteX7" fmla="*/ 0 w 838200"/>
              <a:gd name="connsiteY7" fmla="*/ 34290 h 137160"/>
              <a:gd name="connsiteX0" fmla="*/ 7144 w 838200"/>
              <a:gd name="connsiteY0" fmla="*/ 70009 h 137160"/>
              <a:gd name="connsiteX1" fmla="*/ 769620 w 838200"/>
              <a:gd name="connsiteY1" fmla="*/ 34290 h 137160"/>
              <a:gd name="connsiteX2" fmla="*/ 769620 w 838200"/>
              <a:gd name="connsiteY2" fmla="*/ 0 h 137160"/>
              <a:gd name="connsiteX3" fmla="*/ 838200 w 838200"/>
              <a:gd name="connsiteY3" fmla="*/ 68580 h 137160"/>
              <a:gd name="connsiteX4" fmla="*/ 769620 w 838200"/>
              <a:gd name="connsiteY4" fmla="*/ 137160 h 137160"/>
              <a:gd name="connsiteX5" fmla="*/ 769620 w 838200"/>
              <a:gd name="connsiteY5" fmla="*/ 102870 h 137160"/>
              <a:gd name="connsiteX6" fmla="*/ 0 w 838200"/>
              <a:gd name="connsiteY6" fmla="*/ 102870 h 137160"/>
              <a:gd name="connsiteX7" fmla="*/ 7144 w 838200"/>
              <a:gd name="connsiteY7" fmla="*/ 70009 h 137160"/>
              <a:gd name="connsiteX0" fmla="*/ 0 w 831056"/>
              <a:gd name="connsiteY0" fmla="*/ 70009 h 137160"/>
              <a:gd name="connsiteX1" fmla="*/ 762476 w 831056"/>
              <a:gd name="connsiteY1" fmla="*/ 34290 h 137160"/>
              <a:gd name="connsiteX2" fmla="*/ 762476 w 831056"/>
              <a:gd name="connsiteY2" fmla="*/ 0 h 137160"/>
              <a:gd name="connsiteX3" fmla="*/ 831056 w 831056"/>
              <a:gd name="connsiteY3" fmla="*/ 68580 h 137160"/>
              <a:gd name="connsiteX4" fmla="*/ 762476 w 831056"/>
              <a:gd name="connsiteY4" fmla="*/ 137160 h 137160"/>
              <a:gd name="connsiteX5" fmla="*/ 762476 w 831056"/>
              <a:gd name="connsiteY5" fmla="*/ 102870 h 137160"/>
              <a:gd name="connsiteX6" fmla="*/ 4762 w 831056"/>
              <a:gd name="connsiteY6" fmla="*/ 74295 h 137160"/>
              <a:gd name="connsiteX7" fmla="*/ 0 w 831056"/>
              <a:gd name="connsiteY7" fmla="*/ 70009 h 137160"/>
              <a:gd name="connsiteX0" fmla="*/ 40482 w 826294"/>
              <a:gd name="connsiteY0" fmla="*/ 0 h 195739"/>
              <a:gd name="connsiteX1" fmla="*/ 757714 w 826294"/>
              <a:gd name="connsiteY1" fmla="*/ 92869 h 195739"/>
              <a:gd name="connsiteX2" fmla="*/ 757714 w 826294"/>
              <a:gd name="connsiteY2" fmla="*/ 58579 h 195739"/>
              <a:gd name="connsiteX3" fmla="*/ 826294 w 826294"/>
              <a:gd name="connsiteY3" fmla="*/ 127159 h 195739"/>
              <a:gd name="connsiteX4" fmla="*/ 757714 w 826294"/>
              <a:gd name="connsiteY4" fmla="*/ 195739 h 195739"/>
              <a:gd name="connsiteX5" fmla="*/ 757714 w 826294"/>
              <a:gd name="connsiteY5" fmla="*/ 161449 h 195739"/>
              <a:gd name="connsiteX6" fmla="*/ 0 w 826294"/>
              <a:gd name="connsiteY6" fmla="*/ 132874 h 195739"/>
              <a:gd name="connsiteX7" fmla="*/ 40482 w 826294"/>
              <a:gd name="connsiteY7" fmla="*/ 0 h 195739"/>
              <a:gd name="connsiteX0" fmla="*/ 28576 w 814388"/>
              <a:gd name="connsiteY0" fmla="*/ 0 h 213837"/>
              <a:gd name="connsiteX1" fmla="*/ 745808 w 814388"/>
              <a:gd name="connsiteY1" fmla="*/ 92869 h 213837"/>
              <a:gd name="connsiteX2" fmla="*/ 745808 w 814388"/>
              <a:gd name="connsiteY2" fmla="*/ 58579 h 213837"/>
              <a:gd name="connsiteX3" fmla="*/ 814388 w 814388"/>
              <a:gd name="connsiteY3" fmla="*/ 127159 h 213837"/>
              <a:gd name="connsiteX4" fmla="*/ 745808 w 814388"/>
              <a:gd name="connsiteY4" fmla="*/ 195739 h 213837"/>
              <a:gd name="connsiteX5" fmla="*/ 745808 w 814388"/>
              <a:gd name="connsiteY5" fmla="*/ 161449 h 213837"/>
              <a:gd name="connsiteX6" fmla="*/ 0 w 814388"/>
              <a:gd name="connsiteY6" fmla="*/ 213837 h 213837"/>
              <a:gd name="connsiteX7" fmla="*/ 28576 w 814388"/>
              <a:gd name="connsiteY7" fmla="*/ 0 h 213837"/>
              <a:gd name="connsiteX0" fmla="*/ 0 w 826293"/>
              <a:gd name="connsiteY0" fmla="*/ 67627 h 155258"/>
              <a:gd name="connsiteX1" fmla="*/ 757713 w 826293"/>
              <a:gd name="connsiteY1" fmla="*/ 34290 h 155258"/>
              <a:gd name="connsiteX2" fmla="*/ 757713 w 826293"/>
              <a:gd name="connsiteY2" fmla="*/ 0 h 155258"/>
              <a:gd name="connsiteX3" fmla="*/ 826293 w 826293"/>
              <a:gd name="connsiteY3" fmla="*/ 68580 h 155258"/>
              <a:gd name="connsiteX4" fmla="*/ 757713 w 826293"/>
              <a:gd name="connsiteY4" fmla="*/ 137160 h 155258"/>
              <a:gd name="connsiteX5" fmla="*/ 757713 w 826293"/>
              <a:gd name="connsiteY5" fmla="*/ 102870 h 155258"/>
              <a:gd name="connsiteX6" fmla="*/ 11905 w 826293"/>
              <a:gd name="connsiteY6" fmla="*/ 155258 h 155258"/>
              <a:gd name="connsiteX7" fmla="*/ 0 w 826293"/>
              <a:gd name="connsiteY7" fmla="*/ 67627 h 155258"/>
              <a:gd name="connsiteX0" fmla="*/ 14288 w 840581"/>
              <a:gd name="connsiteY0" fmla="*/ 67627 h 137160"/>
              <a:gd name="connsiteX1" fmla="*/ 772001 w 840581"/>
              <a:gd name="connsiteY1" fmla="*/ 34290 h 137160"/>
              <a:gd name="connsiteX2" fmla="*/ 772001 w 840581"/>
              <a:gd name="connsiteY2" fmla="*/ 0 h 137160"/>
              <a:gd name="connsiteX3" fmla="*/ 840581 w 840581"/>
              <a:gd name="connsiteY3" fmla="*/ 68580 h 137160"/>
              <a:gd name="connsiteX4" fmla="*/ 772001 w 840581"/>
              <a:gd name="connsiteY4" fmla="*/ 137160 h 137160"/>
              <a:gd name="connsiteX5" fmla="*/ 772001 w 840581"/>
              <a:gd name="connsiteY5" fmla="*/ 102870 h 137160"/>
              <a:gd name="connsiteX6" fmla="*/ 0 w 840581"/>
              <a:gd name="connsiteY6" fmla="*/ 74296 h 137160"/>
              <a:gd name="connsiteX7" fmla="*/ 14288 w 840581"/>
              <a:gd name="connsiteY7" fmla="*/ 67627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581" h="137160">
                <a:moveTo>
                  <a:pt x="14288" y="67627"/>
                </a:moveTo>
                <a:lnTo>
                  <a:pt x="772001" y="34290"/>
                </a:lnTo>
                <a:lnTo>
                  <a:pt x="772001" y="0"/>
                </a:lnTo>
                <a:lnTo>
                  <a:pt x="840581" y="68580"/>
                </a:lnTo>
                <a:lnTo>
                  <a:pt x="772001" y="137160"/>
                </a:lnTo>
                <a:lnTo>
                  <a:pt x="772001" y="102870"/>
                </a:lnTo>
                <a:lnTo>
                  <a:pt x="0" y="74296"/>
                </a:lnTo>
                <a:lnTo>
                  <a:pt x="14288" y="67627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14">
            <a:extLst>
              <a:ext uri="{FF2B5EF4-FFF2-40B4-BE49-F238E27FC236}">
                <a16:creationId xmlns:a16="http://schemas.microsoft.com/office/drawing/2014/main" id="{1069F6C0-9991-4343-83F2-02A37BFF1B43}"/>
              </a:ext>
            </a:extLst>
          </p:cNvPr>
          <p:cNvSpPr/>
          <p:nvPr/>
        </p:nvSpPr>
        <p:spPr>
          <a:xfrm rot="16843060">
            <a:off x="11236356" y="5733031"/>
            <a:ext cx="386239" cy="68580"/>
          </a:xfrm>
          <a:custGeom>
            <a:avLst/>
            <a:gdLst>
              <a:gd name="connsiteX0" fmla="*/ 0 w 838200"/>
              <a:gd name="connsiteY0" fmla="*/ 34290 h 137160"/>
              <a:gd name="connsiteX1" fmla="*/ 769620 w 838200"/>
              <a:gd name="connsiteY1" fmla="*/ 34290 h 137160"/>
              <a:gd name="connsiteX2" fmla="*/ 769620 w 838200"/>
              <a:gd name="connsiteY2" fmla="*/ 0 h 137160"/>
              <a:gd name="connsiteX3" fmla="*/ 838200 w 838200"/>
              <a:gd name="connsiteY3" fmla="*/ 68580 h 137160"/>
              <a:gd name="connsiteX4" fmla="*/ 769620 w 838200"/>
              <a:gd name="connsiteY4" fmla="*/ 137160 h 137160"/>
              <a:gd name="connsiteX5" fmla="*/ 769620 w 838200"/>
              <a:gd name="connsiteY5" fmla="*/ 102870 h 137160"/>
              <a:gd name="connsiteX6" fmla="*/ 0 w 838200"/>
              <a:gd name="connsiteY6" fmla="*/ 102870 h 137160"/>
              <a:gd name="connsiteX7" fmla="*/ 0 w 838200"/>
              <a:gd name="connsiteY7" fmla="*/ 34290 h 137160"/>
              <a:gd name="connsiteX0" fmla="*/ 7144 w 838200"/>
              <a:gd name="connsiteY0" fmla="*/ 70009 h 137160"/>
              <a:gd name="connsiteX1" fmla="*/ 769620 w 838200"/>
              <a:gd name="connsiteY1" fmla="*/ 34290 h 137160"/>
              <a:gd name="connsiteX2" fmla="*/ 769620 w 838200"/>
              <a:gd name="connsiteY2" fmla="*/ 0 h 137160"/>
              <a:gd name="connsiteX3" fmla="*/ 838200 w 838200"/>
              <a:gd name="connsiteY3" fmla="*/ 68580 h 137160"/>
              <a:gd name="connsiteX4" fmla="*/ 769620 w 838200"/>
              <a:gd name="connsiteY4" fmla="*/ 137160 h 137160"/>
              <a:gd name="connsiteX5" fmla="*/ 769620 w 838200"/>
              <a:gd name="connsiteY5" fmla="*/ 102870 h 137160"/>
              <a:gd name="connsiteX6" fmla="*/ 0 w 838200"/>
              <a:gd name="connsiteY6" fmla="*/ 102870 h 137160"/>
              <a:gd name="connsiteX7" fmla="*/ 7144 w 838200"/>
              <a:gd name="connsiteY7" fmla="*/ 70009 h 137160"/>
              <a:gd name="connsiteX0" fmla="*/ 0 w 831056"/>
              <a:gd name="connsiteY0" fmla="*/ 70009 h 137160"/>
              <a:gd name="connsiteX1" fmla="*/ 762476 w 831056"/>
              <a:gd name="connsiteY1" fmla="*/ 34290 h 137160"/>
              <a:gd name="connsiteX2" fmla="*/ 762476 w 831056"/>
              <a:gd name="connsiteY2" fmla="*/ 0 h 137160"/>
              <a:gd name="connsiteX3" fmla="*/ 831056 w 831056"/>
              <a:gd name="connsiteY3" fmla="*/ 68580 h 137160"/>
              <a:gd name="connsiteX4" fmla="*/ 762476 w 831056"/>
              <a:gd name="connsiteY4" fmla="*/ 137160 h 137160"/>
              <a:gd name="connsiteX5" fmla="*/ 762476 w 831056"/>
              <a:gd name="connsiteY5" fmla="*/ 102870 h 137160"/>
              <a:gd name="connsiteX6" fmla="*/ 4762 w 831056"/>
              <a:gd name="connsiteY6" fmla="*/ 74295 h 137160"/>
              <a:gd name="connsiteX7" fmla="*/ 0 w 831056"/>
              <a:gd name="connsiteY7" fmla="*/ 70009 h 137160"/>
              <a:gd name="connsiteX0" fmla="*/ 40482 w 826294"/>
              <a:gd name="connsiteY0" fmla="*/ 0 h 195739"/>
              <a:gd name="connsiteX1" fmla="*/ 757714 w 826294"/>
              <a:gd name="connsiteY1" fmla="*/ 92869 h 195739"/>
              <a:gd name="connsiteX2" fmla="*/ 757714 w 826294"/>
              <a:gd name="connsiteY2" fmla="*/ 58579 h 195739"/>
              <a:gd name="connsiteX3" fmla="*/ 826294 w 826294"/>
              <a:gd name="connsiteY3" fmla="*/ 127159 h 195739"/>
              <a:gd name="connsiteX4" fmla="*/ 757714 w 826294"/>
              <a:gd name="connsiteY4" fmla="*/ 195739 h 195739"/>
              <a:gd name="connsiteX5" fmla="*/ 757714 w 826294"/>
              <a:gd name="connsiteY5" fmla="*/ 161449 h 195739"/>
              <a:gd name="connsiteX6" fmla="*/ 0 w 826294"/>
              <a:gd name="connsiteY6" fmla="*/ 132874 h 195739"/>
              <a:gd name="connsiteX7" fmla="*/ 40482 w 826294"/>
              <a:gd name="connsiteY7" fmla="*/ 0 h 195739"/>
              <a:gd name="connsiteX0" fmla="*/ 28576 w 814388"/>
              <a:gd name="connsiteY0" fmla="*/ 0 h 213837"/>
              <a:gd name="connsiteX1" fmla="*/ 745808 w 814388"/>
              <a:gd name="connsiteY1" fmla="*/ 92869 h 213837"/>
              <a:gd name="connsiteX2" fmla="*/ 745808 w 814388"/>
              <a:gd name="connsiteY2" fmla="*/ 58579 h 213837"/>
              <a:gd name="connsiteX3" fmla="*/ 814388 w 814388"/>
              <a:gd name="connsiteY3" fmla="*/ 127159 h 213837"/>
              <a:gd name="connsiteX4" fmla="*/ 745808 w 814388"/>
              <a:gd name="connsiteY4" fmla="*/ 195739 h 213837"/>
              <a:gd name="connsiteX5" fmla="*/ 745808 w 814388"/>
              <a:gd name="connsiteY5" fmla="*/ 161449 h 213837"/>
              <a:gd name="connsiteX6" fmla="*/ 0 w 814388"/>
              <a:gd name="connsiteY6" fmla="*/ 213837 h 213837"/>
              <a:gd name="connsiteX7" fmla="*/ 28576 w 814388"/>
              <a:gd name="connsiteY7" fmla="*/ 0 h 213837"/>
              <a:gd name="connsiteX0" fmla="*/ 0 w 826293"/>
              <a:gd name="connsiteY0" fmla="*/ 67627 h 155258"/>
              <a:gd name="connsiteX1" fmla="*/ 757713 w 826293"/>
              <a:gd name="connsiteY1" fmla="*/ 34290 h 155258"/>
              <a:gd name="connsiteX2" fmla="*/ 757713 w 826293"/>
              <a:gd name="connsiteY2" fmla="*/ 0 h 155258"/>
              <a:gd name="connsiteX3" fmla="*/ 826293 w 826293"/>
              <a:gd name="connsiteY3" fmla="*/ 68580 h 155258"/>
              <a:gd name="connsiteX4" fmla="*/ 757713 w 826293"/>
              <a:gd name="connsiteY4" fmla="*/ 137160 h 155258"/>
              <a:gd name="connsiteX5" fmla="*/ 757713 w 826293"/>
              <a:gd name="connsiteY5" fmla="*/ 102870 h 155258"/>
              <a:gd name="connsiteX6" fmla="*/ 11905 w 826293"/>
              <a:gd name="connsiteY6" fmla="*/ 155258 h 155258"/>
              <a:gd name="connsiteX7" fmla="*/ 0 w 826293"/>
              <a:gd name="connsiteY7" fmla="*/ 67627 h 155258"/>
              <a:gd name="connsiteX0" fmla="*/ 14288 w 840581"/>
              <a:gd name="connsiteY0" fmla="*/ 67627 h 137160"/>
              <a:gd name="connsiteX1" fmla="*/ 772001 w 840581"/>
              <a:gd name="connsiteY1" fmla="*/ 34290 h 137160"/>
              <a:gd name="connsiteX2" fmla="*/ 772001 w 840581"/>
              <a:gd name="connsiteY2" fmla="*/ 0 h 137160"/>
              <a:gd name="connsiteX3" fmla="*/ 840581 w 840581"/>
              <a:gd name="connsiteY3" fmla="*/ 68580 h 137160"/>
              <a:gd name="connsiteX4" fmla="*/ 772001 w 840581"/>
              <a:gd name="connsiteY4" fmla="*/ 137160 h 137160"/>
              <a:gd name="connsiteX5" fmla="*/ 772001 w 840581"/>
              <a:gd name="connsiteY5" fmla="*/ 102870 h 137160"/>
              <a:gd name="connsiteX6" fmla="*/ 0 w 840581"/>
              <a:gd name="connsiteY6" fmla="*/ 74296 h 137160"/>
              <a:gd name="connsiteX7" fmla="*/ 14288 w 840581"/>
              <a:gd name="connsiteY7" fmla="*/ 67627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581" h="137160">
                <a:moveTo>
                  <a:pt x="14288" y="67627"/>
                </a:moveTo>
                <a:lnTo>
                  <a:pt x="772001" y="34290"/>
                </a:lnTo>
                <a:lnTo>
                  <a:pt x="772001" y="0"/>
                </a:lnTo>
                <a:lnTo>
                  <a:pt x="840581" y="68580"/>
                </a:lnTo>
                <a:lnTo>
                  <a:pt x="772001" y="137160"/>
                </a:lnTo>
                <a:lnTo>
                  <a:pt x="772001" y="102870"/>
                </a:lnTo>
                <a:lnTo>
                  <a:pt x="0" y="74296"/>
                </a:lnTo>
                <a:lnTo>
                  <a:pt x="14288" y="67627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967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IyNzgzYTRiZmZhZmJmODFlZWUxYjYyZTM3Zjc5NT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5445</TotalTime>
  <Words>376</Words>
  <Application>Microsoft Office PowerPoint</Application>
  <PresentationFormat>宽屏</PresentationFormat>
  <Paragraphs>96</Paragraphs>
  <Slides>17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Times New Roman</vt:lpstr>
      <vt:lpstr>宋体</vt:lpstr>
      <vt:lpstr>微软雅黑</vt:lpstr>
      <vt:lpstr>Calibri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Qing-Jun</cp:lastModifiedBy>
  <cp:revision>571</cp:revision>
  <dcterms:created xsi:type="dcterms:W3CDTF">2022-04-29T13:09:00Z</dcterms:created>
  <dcterms:modified xsi:type="dcterms:W3CDTF">2023-08-16T11:19:22Z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1929C36C57334A56ADC7B33E2082F1C3</vt:lpwstr>
  </property>
  <property fmtid="{D5CDD505-2E9C-101B-9397-08002B2CF9AE}" pid="3" name="KSOProductBuildVer">
    <vt:lpwstr>2052-11.1.0.11691</vt:lpwstr>
  </property>
</Properties>
</file>